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01" r:id="rId3"/>
    <p:sldId id="258" r:id="rId4"/>
    <p:sldId id="260" r:id="rId5"/>
    <p:sldId id="262" r:id="rId6"/>
    <p:sldId id="288" r:id="rId7"/>
    <p:sldId id="289" r:id="rId8"/>
    <p:sldId id="263" r:id="rId9"/>
    <p:sldId id="284" r:id="rId10"/>
    <p:sldId id="285" r:id="rId11"/>
    <p:sldId id="286" r:id="rId12"/>
    <p:sldId id="295" r:id="rId13"/>
    <p:sldId id="296" r:id="rId14"/>
    <p:sldId id="297" r:id="rId15"/>
    <p:sldId id="298" r:id="rId16"/>
    <p:sldId id="299" r:id="rId17"/>
    <p:sldId id="300" r:id="rId18"/>
    <p:sldId id="290" r:id="rId19"/>
    <p:sldId id="291" r:id="rId20"/>
    <p:sldId id="293" r:id="rId21"/>
    <p:sldId id="294" r:id="rId22"/>
    <p:sldId id="30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013A3-E3EB-4206-8717-D07D55C513B8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078C49-4DB4-429A-9ECF-33F8C56EE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15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78C49-4DB4-429A-9ECF-33F8C56EED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68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78C49-4DB4-429A-9ECF-33F8C56EED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32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D620-3E02-EB1B-AE05-681696286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AEB87-D980-1029-0E98-3B134E3E0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98911-E091-B4E5-F1B1-6CDAF231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6A26-C9C7-4220-8C17-4E622C992C0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5C543-9058-1E51-6B51-13944CE48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D9FFE-0902-8F84-AC01-BAEA6574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A51-5661-45D0-9C1A-7ACB1C3E4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459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4568-C14D-6314-61D5-17F07E49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BFAAD-9326-5DB8-8CEE-5DC6047C0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D1CA4-FD30-A82A-AC8A-1C223277A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6A26-C9C7-4220-8C17-4E622C992C0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B607D-7F18-3E1D-982A-1A19CECD4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6DCA0-0965-78F9-85A3-4B02E103B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A51-5661-45D0-9C1A-7ACB1C3E4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724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DD436D-FD53-3F65-84D4-2029506C26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DA86F7-29D3-DF65-962A-B5DA7295F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4BED5-0B8A-9505-E1FC-9AAB2F19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6A26-C9C7-4220-8C17-4E622C992C0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71071-8A91-C273-ACA3-3C754E78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AB805-5392-21B1-F7B0-0B7552971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A51-5661-45D0-9C1A-7ACB1C3E4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94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7B090-5BC0-F1FA-D2C4-5E11ABB2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15F1-B67C-054D-CFCB-BC9835E46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5FF63-7760-C2EB-4A0E-24E5233D0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6A26-C9C7-4220-8C17-4E622C992C0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E4B20-51CD-6C23-09E7-FD763DFB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C3D77-578C-6EC8-5D38-DC97B782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A51-5661-45D0-9C1A-7ACB1C3E4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404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9C81E-4F18-3BAA-F278-11BE8F361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0733B-F406-8E39-C060-BFFEC00E3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3D374-783B-78E4-B68C-389CFCFE3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6A26-C9C7-4220-8C17-4E622C992C0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09C7F-7E55-104C-C55B-DA263521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9D64B-32C1-DF1B-0A8E-465CD459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A51-5661-45D0-9C1A-7ACB1C3E4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95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A621-040C-A880-D107-A89097B4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3FEA8-D8B7-2ABB-4BB5-28567EA0F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D34A4-29B3-ADE5-60CB-32AE5AB07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EABBA-84A3-9805-ADE0-931A6861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6A26-C9C7-4220-8C17-4E622C992C0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53EBC-3333-7EDD-EBB0-E0FD2C193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02D0A-2CCC-F9CF-5358-0BAABEE52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A51-5661-45D0-9C1A-7ACB1C3E4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394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0CDCA-D40F-3266-8C81-8065B7221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35E90-0BAD-E863-104A-730912143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CFE96A-7E66-2EDE-C534-0ED1425FF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EE35F-AF58-E7DF-97C3-750FFD8B0F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980BC-CC80-E2EC-6611-AFDA96EBB4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07888-623A-C294-176D-2F6A6F98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6A26-C9C7-4220-8C17-4E622C992C0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156BC8-17BF-EB4D-BECC-D394D2DB5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256E2-DC10-33CC-5626-C2B4BD253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A51-5661-45D0-9C1A-7ACB1C3E4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281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7E34F-B2AA-C758-9B8E-AD6437AD4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9F105-4E03-EFB3-92BE-BCDDBDA7B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6A26-C9C7-4220-8C17-4E622C992C0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B7101-D471-66C4-9053-165D3F37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DFC59-E836-9D04-9F14-22A641BC4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A51-5661-45D0-9C1A-7ACB1C3E4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05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369252-5AF1-7A9F-02B2-D942851D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6A26-C9C7-4220-8C17-4E622C992C0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3DCBF-F46C-19AC-B806-493E70425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E3D90-08BD-BDA9-7405-C3CC37577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A51-5661-45D0-9C1A-7ACB1C3E4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848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BEA8-D8A5-59B6-C2B7-0D34C719D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8E63E-D52B-4FEC-8BA1-18ECE7EC8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F6D2A-D153-3CB1-F7DA-DA531B76F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E8FEC-BEF6-2DC4-007C-868497C2F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6A26-C9C7-4220-8C17-4E622C992C0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88A05-FCBC-8F0C-2A25-03E9F5588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9903C-E387-D226-8D5A-EA6637456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A51-5661-45D0-9C1A-7ACB1C3E4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954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4F133-92EE-B005-1822-694BA81E0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54D419-309F-2803-41B2-9C00716657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40A9F-593E-E943-F69D-B7BE3ED17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4BA9D-ED3E-A7B7-802E-24B32C032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6A26-C9C7-4220-8C17-4E622C992C0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A3786-048D-361E-DBFC-9F30358C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8709F-E3F2-B9D3-D295-FF087954C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A51-5661-45D0-9C1A-7ACB1C3E4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320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D58B48-ECA0-EC81-805D-B7B629D7E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A2492-29C2-AA29-BD2F-F43845F54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D7855-3F1C-F0BB-080D-75B45B8A6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76A26-C9C7-4220-8C17-4E622C992C08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DDF2C-7108-194C-5BB1-A2151FA8C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A7827-9409-7D19-A5CD-63D47B6E9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A51-5661-45D0-9C1A-7ACB1C3E4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66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082D7-53A8-5254-1C01-A4182C63C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IN" sz="3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Optimizing Perovskite Solar Cell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EFE91-C285-0A42-833C-61FC2F4F9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endParaRPr lang="en-US" sz="2000">
              <a:solidFill>
                <a:schemeClr val="tx2"/>
              </a:solidFill>
            </a:endParaRPr>
          </a:p>
          <a:p>
            <a:pPr algn="l"/>
            <a:endParaRPr lang="en-IN" sz="2000">
              <a:solidFill>
                <a:schemeClr val="tx2"/>
              </a:solidFill>
            </a:endParaRPr>
          </a:p>
        </p:txBody>
      </p:sp>
      <p:pic>
        <p:nvPicPr>
          <p:cNvPr id="5" name="Picture 4" descr="A logo with a torch and globe&#10;&#10;Description automatically generated">
            <a:extLst>
              <a:ext uri="{FF2B5EF4-FFF2-40B4-BE49-F238E27FC236}">
                <a16:creationId xmlns:a16="http://schemas.microsoft.com/office/drawing/2014/main" id="{2E7A0EEB-C8A5-E47D-814D-062D5CD35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5" y="1697277"/>
            <a:ext cx="3519690" cy="4377846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Subtitle 2">
            <a:extLst>
              <a:ext uri="{FF2B5EF4-FFF2-40B4-BE49-F238E27FC236}">
                <a16:creationId xmlns:a16="http://schemas.microsoft.com/office/drawing/2014/main" id="{D26CF99A-DAF8-EB52-3903-EDE24ABCEE1F}"/>
              </a:ext>
            </a:extLst>
          </p:cNvPr>
          <p:cNvSpPr txBox="1">
            <a:spLocks/>
          </p:cNvSpPr>
          <p:nvPr/>
        </p:nvSpPr>
        <p:spPr>
          <a:xfrm>
            <a:off x="838200" y="4133088"/>
            <a:ext cx="4593336" cy="256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D6015-D8F6-6B59-1632-F5C5DE54D848}"/>
              </a:ext>
            </a:extLst>
          </p:cNvPr>
          <p:cNvSpPr txBox="1"/>
          <p:nvPr/>
        </p:nvSpPr>
        <p:spPr>
          <a:xfrm>
            <a:off x="88773" y="16040"/>
            <a:ext cx="60921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PROJECT -1</a:t>
            </a:r>
            <a:endParaRPr lang="en-IN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4D234D-F25A-6CB4-9C8E-8F627420D75C}"/>
              </a:ext>
            </a:extLst>
          </p:cNvPr>
          <p:cNvSpPr txBox="1"/>
          <p:nvPr/>
        </p:nvSpPr>
        <p:spPr>
          <a:xfrm>
            <a:off x="1815152" y="847037"/>
            <a:ext cx="65270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2024-2025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4F1EC0-8BFB-2400-F3F1-AACE5A2EE2A4}"/>
              </a:ext>
            </a:extLst>
          </p:cNvPr>
          <p:cNvSpPr txBox="1"/>
          <p:nvPr/>
        </p:nvSpPr>
        <p:spPr>
          <a:xfrm>
            <a:off x="971787" y="5996539"/>
            <a:ext cx="61892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JIIT’62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90662" y="2948608"/>
            <a:ext cx="5579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4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Group - 1</a:t>
            </a:r>
            <a:endParaRPr lang="en-IN" sz="4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63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7A0EEB-C8A5-E47D-814D-062D5CD35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36" y="76896"/>
            <a:ext cx="1168909" cy="145390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26CF99A-DAF8-EB52-3903-EDE24ABCEE1F}"/>
              </a:ext>
            </a:extLst>
          </p:cNvPr>
          <p:cNvSpPr txBox="1">
            <a:spLocks/>
          </p:cNvSpPr>
          <p:nvPr/>
        </p:nvSpPr>
        <p:spPr>
          <a:xfrm>
            <a:off x="903515" y="4217064"/>
            <a:ext cx="4593336" cy="256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02EF98-B480-C07B-7837-D68A7816DBAC}"/>
              </a:ext>
            </a:extLst>
          </p:cNvPr>
          <p:cNvSpPr txBox="1"/>
          <p:nvPr/>
        </p:nvSpPr>
        <p:spPr>
          <a:xfrm>
            <a:off x="32211" y="0"/>
            <a:ext cx="95853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Setup and Parameter Changes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EDAC784-2F7E-2563-DD0B-AA7DA089E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68" y="513365"/>
            <a:ext cx="4048125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320DC5-7B7F-DD0A-9E0E-C739A4A3A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2" y="803849"/>
            <a:ext cx="5293298" cy="2762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E4AD45-B8B1-F088-648A-8528DC7CF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5" y="3660486"/>
            <a:ext cx="5220355" cy="2486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1D7E8A-C4DE-F153-04C6-50767AA68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375" y="3429000"/>
            <a:ext cx="6064470" cy="315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78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Slide Background">
            <a:extLst>
              <a:ext uri="{FF2B5EF4-FFF2-40B4-BE49-F238E27FC236}">
                <a16:creationId xmlns:a16="http://schemas.microsoft.com/office/drawing/2014/main" id="{AC1DE9E0-67EC-4D54-808F-5601F5D5A9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BBC9B49-BD2F-9734-23B4-8E33090656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278233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BD2D1-EB94-B6DE-B208-089C567448A0}"/>
              </a:ext>
            </a:extLst>
          </p:cNvPr>
          <p:cNvSpPr txBox="1"/>
          <p:nvPr/>
        </p:nvSpPr>
        <p:spPr>
          <a:xfrm>
            <a:off x="761801" y="429491"/>
            <a:ext cx="10320469" cy="1475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Results and Final Efficiency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A2C69D-9F57-20FF-0DD1-6719DFF4D9F0}"/>
              </a:ext>
            </a:extLst>
          </p:cNvPr>
          <p:cNvSpPr txBox="1"/>
          <p:nvPr/>
        </p:nvSpPr>
        <p:spPr>
          <a:xfrm>
            <a:off x="761802" y="2729345"/>
            <a:ext cx="4885019" cy="3685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maximum efficiency, FF, J</a:t>
            </a:r>
            <a:r>
              <a:rPr lang="en-US" sz="20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V</a:t>
            </a:r>
            <a:r>
              <a:rPr lang="en-US" sz="20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24.98%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85.19%, 23.32 mA/cm</a:t>
            </a:r>
            <a:r>
              <a:rPr lang="en-US" sz="200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1.257 volt respectively attained by perovskite CH₃NH₃Pb(I₁₋ₓClₓ)₃   using PEDOT: PSS, Zn (O, S), as hole transport and electron transport layer materials respectively.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8D241B-BE37-B155-8886-4C47D7CAA2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57" r="-4" b="1401"/>
          <a:stretch/>
        </p:blipFill>
        <p:spPr>
          <a:xfrm>
            <a:off x="6095999" y="2205381"/>
            <a:ext cx="6096001" cy="4572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DCEE75-6B26-F56C-D89E-06EE7CD88DB5}"/>
              </a:ext>
            </a:extLst>
          </p:cNvPr>
          <p:cNvSpPr txBox="1"/>
          <p:nvPr/>
        </p:nvSpPr>
        <p:spPr>
          <a:xfrm>
            <a:off x="1255060" y="5279511"/>
            <a:ext cx="9681882" cy="73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26CF99A-DAF8-EB52-3903-EDE24ABCEE1F}"/>
              </a:ext>
            </a:extLst>
          </p:cNvPr>
          <p:cNvSpPr txBox="1">
            <a:spLocks/>
          </p:cNvSpPr>
          <p:nvPr/>
        </p:nvSpPr>
        <p:spPr>
          <a:xfrm>
            <a:off x="903515" y="4217064"/>
            <a:ext cx="4593336" cy="256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C12E94F-2958-3BCB-E521-46EC2284E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36" y="76896"/>
            <a:ext cx="1168909" cy="145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13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007D-A668-D4C6-F3EF-EA02611E9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D2FFD2FC-0E47-1087-7491-24D72D8761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1A44CC-55EB-7EA4-63C6-4EA32B8712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13053-85AF-DA6D-E60B-BDDDD8ECCDD9}"/>
              </a:ext>
            </a:extLst>
          </p:cNvPr>
          <p:cNvSpPr txBox="1"/>
          <p:nvPr/>
        </p:nvSpPr>
        <p:spPr>
          <a:xfrm>
            <a:off x="-1134572" y="23466"/>
            <a:ext cx="9681882" cy="73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 2's Material and Results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B624580-8F3E-6EDF-63A2-DC0175068C74}"/>
              </a:ext>
            </a:extLst>
          </p:cNvPr>
          <p:cNvSpPr txBox="1">
            <a:spLocks/>
          </p:cNvSpPr>
          <p:nvPr/>
        </p:nvSpPr>
        <p:spPr>
          <a:xfrm>
            <a:off x="903515" y="4217064"/>
            <a:ext cx="4593336" cy="256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DCF9FD-33EA-1489-B154-22B0F1142898}"/>
              </a:ext>
            </a:extLst>
          </p:cNvPr>
          <p:cNvSpPr txBox="1"/>
          <p:nvPr/>
        </p:nvSpPr>
        <p:spPr>
          <a:xfrm>
            <a:off x="95901" y="913984"/>
            <a:ext cx="69125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Material Overview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271A3-AD4C-5138-5E7A-9497508E110C}"/>
              </a:ext>
            </a:extLst>
          </p:cNvPr>
          <p:cNvSpPr txBox="1"/>
          <p:nvPr/>
        </p:nvSpPr>
        <p:spPr>
          <a:xfrm>
            <a:off x="0" y="1698496"/>
            <a:ext cx="838472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Methylammonium tin bromide (CH₃NH₃SnBr₃)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is a hybrid organic-inorganic perovskite material, where tin (Sn) is surrounded by bromide ions (Br), and methylammonium (CH₃NH₃) acts as the organic cation. It is used as a lead-free alternative in perovskite solar cells.</a:t>
            </a:r>
          </a:p>
          <a:p>
            <a:pPr algn="just"/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Key Points: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Lead-Free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: Replaces lead with tin (Sn), addressing concerns about lead toxicity in solar cells.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Good Efficiency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: Offers promising light absorption and potential for decent power conversion efficiency, although slightly lower than lead-based perovskites.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Tunability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: The bromide composition can be adjusted, making it possible to tailor its optical and electronic properties.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Low-Cost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: Similar to other perovskite materials, it can be processed using solution-based methods, reducing production costs.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Lower Stability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: Tin-based perovskites generally show lower stability compared to lead-based perovskites.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Efficiency Gap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: While still efficient, it generally underperforms in comparison to lead-based materials, making it a subject of ongoing research.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Moisture Sensitivity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: Like other perovskites, it is sensitive to moisture, which can lead to degradation.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 descr="A green and purple spheres&#10;&#10;Description automatically generated">
            <a:extLst>
              <a:ext uri="{FF2B5EF4-FFF2-40B4-BE49-F238E27FC236}">
                <a16:creationId xmlns:a16="http://schemas.microsoft.com/office/drawing/2014/main" id="{D5D92688-C27D-5109-B7F5-2741959D7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229" y="3712631"/>
            <a:ext cx="2893577" cy="289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2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15599E-02A3-A761-C5BA-80B95E82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36" y="76896"/>
            <a:ext cx="1168909" cy="145390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214598A-2A22-95FC-000F-5B9077BF554A}"/>
              </a:ext>
            </a:extLst>
          </p:cNvPr>
          <p:cNvSpPr txBox="1">
            <a:spLocks/>
          </p:cNvSpPr>
          <p:nvPr/>
        </p:nvSpPr>
        <p:spPr>
          <a:xfrm>
            <a:off x="903515" y="4217064"/>
            <a:ext cx="4593336" cy="256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284DC-DDEA-D906-10DF-00A01F643531}"/>
              </a:ext>
            </a:extLst>
          </p:cNvPr>
          <p:cNvSpPr txBox="1"/>
          <p:nvPr/>
        </p:nvSpPr>
        <p:spPr>
          <a:xfrm>
            <a:off x="32211" y="0"/>
            <a:ext cx="95853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Setup and Parameter Changes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60AB90-4C6A-CB3F-2357-F3B5C3590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1" y="528912"/>
            <a:ext cx="6258459" cy="3039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99DA24-26F3-B09B-0DAB-58064222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0" y="3697537"/>
            <a:ext cx="6276452" cy="29000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40D3C2-E1DF-626F-2645-C10F73756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059" y="3697536"/>
            <a:ext cx="5644373" cy="28396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EC379A-AC7E-7AAF-6477-2D5E8FC9B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7135" y="657714"/>
            <a:ext cx="3810900" cy="29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33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9886-2EBD-69D6-A299-00917BBC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79A17E2A-259F-3278-6F09-527CEFF5C4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1ECCFA-B600-AD08-06CF-04B648BBE7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9D2BC7-CA63-58AB-69EB-67ECE32CAA06}"/>
              </a:ext>
            </a:extLst>
          </p:cNvPr>
          <p:cNvSpPr txBox="1"/>
          <p:nvPr/>
        </p:nvSpPr>
        <p:spPr>
          <a:xfrm>
            <a:off x="1255060" y="5279511"/>
            <a:ext cx="9681882" cy="73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DD32FC4-F4CF-FB92-7339-7660409D856C}"/>
              </a:ext>
            </a:extLst>
          </p:cNvPr>
          <p:cNvSpPr txBox="1">
            <a:spLocks/>
          </p:cNvSpPr>
          <p:nvPr/>
        </p:nvSpPr>
        <p:spPr>
          <a:xfrm>
            <a:off x="903515" y="4217064"/>
            <a:ext cx="4593336" cy="256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CE2790-D69E-C8E4-1564-04E274F910DD}"/>
              </a:ext>
            </a:extLst>
          </p:cNvPr>
          <p:cNvSpPr txBox="1"/>
          <p:nvPr/>
        </p:nvSpPr>
        <p:spPr>
          <a:xfrm>
            <a:off x="105155" y="62450"/>
            <a:ext cx="7027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Final Efficiency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E44D71-9C7F-0440-4006-DE7B75E0C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36" y="76896"/>
            <a:ext cx="1168909" cy="1453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E7BFAD-EA67-3C9F-368C-8158ADD17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504" y="1895928"/>
            <a:ext cx="5590760" cy="4351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98A192-3CC5-0119-7CEE-1CD5C20E844F}"/>
              </a:ext>
            </a:extLst>
          </p:cNvPr>
          <p:cNvSpPr txBox="1"/>
          <p:nvPr/>
        </p:nvSpPr>
        <p:spPr>
          <a:xfrm>
            <a:off x="0" y="2599670"/>
            <a:ext cx="61275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all optimization parameters, the CH₃NH₃SnBr₃ based perovskite solar cell achieved a maximum PCE of 27.26%, with Voc of 1.019 V, Jsc of 32.47 mA/cm², and FF of 82.37%.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840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BD9D-3C1C-5A8D-0FD3-CE37E513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19720B2B-A556-879C-CE67-813D73CDA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B0173-AB88-A5D7-01E5-CB66C47D81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73562-1127-1280-DFA6-DA47E5E9F0AB}"/>
              </a:ext>
            </a:extLst>
          </p:cNvPr>
          <p:cNvSpPr txBox="1"/>
          <p:nvPr/>
        </p:nvSpPr>
        <p:spPr>
          <a:xfrm>
            <a:off x="-1134572" y="23466"/>
            <a:ext cx="9681882" cy="73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 3's Material and Results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87810E6-22D0-C62B-4799-94ED6386CF7A}"/>
              </a:ext>
            </a:extLst>
          </p:cNvPr>
          <p:cNvSpPr txBox="1">
            <a:spLocks/>
          </p:cNvSpPr>
          <p:nvPr/>
        </p:nvSpPr>
        <p:spPr>
          <a:xfrm>
            <a:off x="903515" y="4217064"/>
            <a:ext cx="4593336" cy="256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542CFF-98F5-019E-01D0-833D4CBC67D2}"/>
              </a:ext>
            </a:extLst>
          </p:cNvPr>
          <p:cNvSpPr txBox="1"/>
          <p:nvPr/>
        </p:nvSpPr>
        <p:spPr>
          <a:xfrm>
            <a:off x="153051" y="1092374"/>
            <a:ext cx="69125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Material Overview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15151-1030-CF36-2066-9AF460496FB3}"/>
              </a:ext>
            </a:extLst>
          </p:cNvPr>
          <p:cNvSpPr txBox="1"/>
          <p:nvPr/>
        </p:nvSpPr>
        <p:spPr>
          <a:xfrm>
            <a:off x="-23281" y="2887682"/>
            <a:ext cx="866186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Cs₂TiBr₆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perovskite-like compound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made up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cesium (Cs)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titanium (Ti)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bromine (Br)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ions. It has a similar crystal structure to traditional perovskite materials but with a different metal (titanium) instead of lead. This compound has gained attention due to its potential use in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cells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other optoelectronic devices, offering a non-toxic alternative to lead-based perovskites.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It adopts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perovskite structure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 titanium is coordinated by bromine anions, and cesium acts as a cation.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Cs₂TiBr₆ exhibits promising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absorption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properties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making it a good candidate for photovoltaic applications.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absence of lead makes it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environmentally friendly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its stability in moisture improves its potential for long-term applications.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 descr="A diagram of a diagram of a double perovskite&#10;&#10;Description automatically generated">
            <a:extLst>
              <a:ext uri="{FF2B5EF4-FFF2-40B4-BE49-F238E27FC236}">
                <a16:creationId xmlns:a16="http://schemas.microsoft.com/office/drawing/2014/main" id="{37484A19-9FE9-EBD2-389F-F2F8FE3E0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042" y="258549"/>
            <a:ext cx="4813120" cy="26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95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928B9A-D0E3-FACB-4D7D-2AF38FB81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36" y="76896"/>
            <a:ext cx="1168909" cy="145390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4CFF73E-6695-F120-6D88-A1E36025E107}"/>
              </a:ext>
            </a:extLst>
          </p:cNvPr>
          <p:cNvSpPr txBox="1">
            <a:spLocks/>
          </p:cNvSpPr>
          <p:nvPr/>
        </p:nvSpPr>
        <p:spPr>
          <a:xfrm>
            <a:off x="903515" y="4217064"/>
            <a:ext cx="4593336" cy="256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DB94A-332F-3500-7FFA-4F5575CEA4DE}"/>
              </a:ext>
            </a:extLst>
          </p:cNvPr>
          <p:cNvSpPr txBox="1"/>
          <p:nvPr/>
        </p:nvSpPr>
        <p:spPr>
          <a:xfrm>
            <a:off x="32211" y="0"/>
            <a:ext cx="95853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Setup and Parameter Changes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6F31C729-7391-BC85-32A5-246D02581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281"/>
            <a:ext cx="6096000" cy="3153726"/>
          </a:xfrm>
          <a:prstGeom prst="rect">
            <a:avLst/>
          </a:prstGeom>
        </p:spPr>
      </p:pic>
      <p:pic>
        <p:nvPicPr>
          <p:cNvPr id="8" name="Picture 7" descr="A table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8597C45A-3018-B104-F973-C6C0CE7FB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2" y="3534103"/>
            <a:ext cx="5705371" cy="3153727"/>
          </a:xfrm>
          <a:prstGeom prst="rect">
            <a:avLst/>
          </a:prstGeom>
        </p:spPr>
      </p:pic>
      <p:pic>
        <p:nvPicPr>
          <p:cNvPr id="10" name="Picture 9" descr="A screenshot of a document&#10;&#10;Description automatically generated">
            <a:extLst>
              <a:ext uri="{FF2B5EF4-FFF2-40B4-BE49-F238E27FC236}">
                <a16:creationId xmlns:a16="http://schemas.microsoft.com/office/drawing/2014/main" id="{8253F886-69EF-E0D0-F546-B44E042AAA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84" y="3534103"/>
            <a:ext cx="6450716" cy="31537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4B5931-AA64-4606-0F69-2A98D6A72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5376" y="622841"/>
            <a:ext cx="3120773" cy="267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72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4AD4-0D4A-57DE-BB67-F9616F65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1E12944C-53C7-83B6-B817-6C3F90D560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D146E7-36AC-2B6A-8848-0CA5854B69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32DBC-1C8A-D6A7-0A80-BBDD65C02B57}"/>
              </a:ext>
            </a:extLst>
          </p:cNvPr>
          <p:cNvSpPr txBox="1"/>
          <p:nvPr/>
        </p:nvSpPr>
        <p:spPr>
          <a:xfrm>
            <a:off x="1255060" y="5279511"/>
            <a:ext cx="9681882" cy="73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A893EC7-61FF-6EBD-798F-11BB8EEEA0BB}"/>
              </a:ext>
            </a:extLst>
          </p:cNvPr>
          <p:cNvSpPr txBox="1">
            <a:spLocks/>
          </p:cNvSpPr>
          <p:nvPr/>
        </p:nvSpPr>
        <p:spPr>
          <a:xfrm>
            <a:off x="903515" y="4217064"/>
            <a:ext cx="4593336" cy="256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34B582-1F0C-382C-3477-0D37F46B0B08}"/>
              </a:ext>
            </a:extLst>
          </p:cNvPr>
          <p:cNvSpPr txBox="1"/>
          <p:nvPr/>
        </p:nvSpPr>
        <p:spPr>
          <a:xfrm>
            <a:off x="2276" y="0"/>
            <a:ext cx="7027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Final Efficiency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E79E82-A309-C605-0022-B8747CA0D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36" y="76896"/>
            <a:ext cx="1168909" cy="14539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F449EB-BC0F-1429-63EC-328BB3688A20}"/>
              </a:ext>
            </a:extLst>
          </p:cNvPr>
          <p:cNvSpPr txBox="1"/>
          <p:nvPr/>
        </p:nvSpPr>
        <p:spPr>
          <a:xfrm>
            <a:off x="0" y="2349128"/>
            <a:ext cx="62063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all optimization parameters, the Cs₂TiBr₆ based device achieved a maximum efficiency of 73.88%, with Voc of 1.1231 V, Jsc of 23.54 mA/cm², and FF of 19.53%.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table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EF119093-71F0-0A8B-993D-99FE89FEE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357" y="2055519"/>
            <a:ext cx="5877535" cy="474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05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76F48-BD3D-C928-CEA3-7F4DE3AC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Certificates of Distinction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close-up of several certificates&#10;&#10;Description automatically generated">
            <a:extLst>
              <a:ext uri="{FF2B5EF4-FFF2-40B4-BE49-F238E27FC236}">
                <a16:creationId xmlns:a16="http://schemas.microsoft.com/office/drawing/2014/main" id="{C737CCB7-0E4E-FEE5-9536-1CFE15423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135"/>
          <a:stretch/>
        </p:blipFill>
        <p:spPr>
          <a:xfrm>
            <a:off x="95534" y="2934267"/>
            <a:ext cx="12096466" cy="3749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0DDB-DAEE-1A79-8835-10AD1805F7EC}"/>
              </a:ext>
            </a:extLst>
          </p:cNvPr>
          <p:cNvSpPr txBox="1"/>
          <p:nvPr/>
        </p:nvSpPr>
        <p:spPr>
          <a:xfrm>
            <a:off x="95534" y="1838119"/>
            <a:ext cx="120964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/>
              <a:t>We attended a summer school at IISC Bangalore on Advanced fabrication techniques and received a Distinction for our performance . This Achievement has further enhanced our capability to handle comples fabrication projects effectively. </a:t>
            </a:r>
          </a:p>
        </p:txBody>
      </p:sp>
    </p:spTree>
    <p:extLst>
      <p:ext uri="{BB962C8B-B14F-4D97-AF65-F5344CB8AC3E}">
        <p14:creationId xmlns:p14="http://schemas.microsoft.com/office/powerpoint/2010/main" val="1559654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94D69-B47E-27F7-9B31-423D5AF3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/>
              <a:t>Results and Discussion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C43C6-61D0-4728-B7B5-DD876D1654D0}"/>
              </a:ext>
            </a:extLst>
          </p:cNvPr>
          <p:cNvSpPr txBox="1"/>
          <p:nvPr/>
        </p:nvSpPr>
        <p:spPr>
          <a:xfrm>
            <a:off x="1055715" y="2508105"/>
            <a:ext cx="5040285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1. CH₃NH₃Pb(I₁₋ₓClₓ)₃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Efficiency</a:t>
            </a:r>
            <a:r>
              <a:rPr lang="en-US" sz="1300"/>
              <a:t>: 24.98%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Challenges</a:t>
            </a:r>
            <a:r>
              <a:rPr lang="en-US" sz="1300"/>
              <a:t>: Lead toxicity and instability under moisture and heat.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Discussion</a:t>
            </a:r>
            <a:r>
              <a:rPr lang="en-US" sz="1300"/>
              <a:t>: High efficiency but environmental concerns and degradation limit long-term use.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2. CH₃NH₃SnBr₃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Efficiency</a:t>
            </a:r>
            <a:r>
              <a:rPr lang="en-US" sz="1300"/>
              <a:t>: </a:t>
            </a:r>
            <a:r>
              <a:rPr lang="en-US" sz="1300" b="0" i="0" u="none" strike="noStrike">
                <a:effectLst/>
              </a:rPr>
              <a:t>27.26</a:t>
            </a:r>
            <a:r>
              <a:rPr lang="en-US" sz="1300"/>
              <a:t>%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Challenges</a:t>
            </a:r>
            <a:r>
              <a:rPr lang="en-US" sz="1300"/>
              <a:t>: Lower stability and efficiency.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Discussion</a:t>
            </a:r>
            <a:r>
              <a:rPr lang="en-US" sz="1300"/>
              <a:t>: Lead-free alternative with lower performance and stability issues.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3. Cs₂TiBr₆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Efficiency</a:t>
            </a:r>
            <a:r>
              <a:rPr lang="en-US" sz="1300"/>
              <a:t>: </a:t>
            </a:r>
            <a:r>
              <a:rPr lang="en-US" sz="1300" b="0" i="0" u="none" strike="noStrike">
                <a:effectLst/>
              </a:rPr>
              <a:t>19.53</a:t>
            </a:r>
            <a:r>
              <a:rPr lang="en-US" sz="1300"/>
              <a:t>%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Challenges</a:t>
            </a:r>
            <a:r>
              <a:rPr lang="en-US" sz="1300"/>
              <a:t>: Low efficiency, better stability.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Discussion</a:t>
            </a:r>
            <a:r>
              <a:rPr lang="en-US" sz="1300"/>
              <a:t>: Stable, lead-free but requires efficiency improvements.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FE2A33-1E2D-DEC0-F37C-31622076D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292" y="112135"/>
            <a:ext cx="1088444" cy="1353824"/>
          </a:xfrm>
          <a:prstGeom prst="rect">
            <a:avLst/>
          </a:prstGeom>
        </p:spPr>
      </p:pic>
      <p:pic>
        <p:nvPicPr>
          <p:cNvPr id="10" name="Picture 9" descr="A magnifying glass with a word results&#10;&#10;Description automatically generated">
            <a:extLst>
              <a:ext uri="{FF2B5EF4-FFF2-40B4-BE49-F238E27FC236}">
                <a16:creationId xmlns:a16="http://schemas.microsoft.com/office/drawing/2014/main" id="{C2AE117B-A372-9472-993B-5A369288B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162" y="3575074"/>
            <a:ext cx="3430130" cy="25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18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DCA0A7B-BF97-B2C9-1E15-83A06B41B6DE}"/>
              </a:ext>
            </a:extLst>
          </p:cNvPr>
          <p:cNvSpPr txBox="1"/>
          <p:nvPr/>
        </p:nvSpPr>
        <p:spPr>
          <a:xfrm>
            <a:off x="453092" y="1022971"/>
            <a:ext cx="60937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481833-804E-A1CF-2F7A-7F1098F90EF0}"/>
              </a:ext>
            </a:extLst>
          </p:cNvPr>
          <p:cNvSpPr txBox="1"/>
          <p:nvPr/>
        </p:nvSpPr>
        <p:spPr>
          <a:xfrm>
            <a:off x="673581" y="2038634"/>
            <a:ext cx="60937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Nishant Dwivedi -22102004 ( A1)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Vibhor Yadav -22102005 ( A1)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Priyanshu Agarwal -22102236 ( A8)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338426-E3FF-1575-5F2C-65AD68BB8305}"/>
              </a:ext>
            </a:extLst>
          </p:cNvPr>
          <p:cNvSpPr txBox="1"/>
          <p:nvPr/>
        </p:nvSpPr>
        <p:spPr>
          <a:xfrm>
            <a:off x="241970" y="3768132"/>
            <a:ext cx="69569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393887-DE45-1ADC-F32D-EF973E4DB383}"/>
              </a:ext>
            </a:extLst>
          </p:cNvPr>
          <p:cNvSpPr txBox="1"/>
          <p:nvPr/>
        </p:nvSpPr>
        <p:spPr>
          <a:xfrm>
            <a:off x="673581" y="4783795"/>
            <a:ext cx="60937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Rishibrind Kumar Upadhyay </a:t>
            </a:r>
          </a:p>
          <a:p>
            <a:r>
              <a:rPr lang="sv-SE" dirty="0"/>
              <a:t>Senior Grade Assistant Professor</a:t>
            </a:r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713346-0A69-113A-155C-97FF05671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487" y="3004102"/>
            <a:ext cx="3535907" cy="35593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2D3E2F-A107-6E00-7803-64C66A976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36" y="76896"/>
            <a:ext cx="1168909" cy="145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28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33E0C-56B3-749C-593A-1C2F9F77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CAD4C6-AA53-891C-1405-C278420B668E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Optimizing perovskite solar cells is essential to fully realize their potential as a renewable energy source. While efficiencies over 25% have been achieved, challenges such as </a:t>
            </a:r>
            <a:r>
              <a:rPr lang="en-US" sz="1500" b="1"/>
              <a:t>stability</a:t>
            </a:r>
            <a:r>
              <a:rPr lang="en-US" sz="1500"/>
              <a:t>, </a:t>
            </a:r>
            <a:r>
              <a:rPr lang="en-US" sz="1500" b="1"/>
              <a:t>moisture sensitivity</a:t>
            </a:r>
            <a:r>
              <a:rPr lang="en-US" sz="1500"/>
              <a:t>, and </a:t>
            </a:r>
            <a:r>
              <a:rPr lang="en-US" sz="1500" b="1"/>
              <a:t>lead toxicity</a:t>
            </a:r>
            <a:r>
              <a:rPr lang="en-US" sz="1500"/>
              <a:t> need to be addressed for long-term viability.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Efforts to improve performance focus on enhancing </a:t>
            </a:r>
            <a:r>
              <a:rPr lang="en-US" sz="1500" b="1"/>
              <a:t>material stability</a:t>
            </a:r>
            <a:r>
              <a:rPr lang="en-US" sz="1500"/>
              <a:t>, developing </a:t>
            </a:r>
            <a:r>
              <a:rPr lang="en-US" sz="1500" b="1"/>
              <a:t>lead-free alternatives</a:t>
            </a:r>
            <a:r>
              <a:rPr lang="en-US" sz="1500"/>
              <a:t>, and fine-tuning </a:t>
            </a:r>
            <a:r>
              <a:rPr lang="en-US" sz="1500" b="1"/>
              <a:t>halide compositions</a:t>
            </a:r>
            <a:r>
              <a:rPr lang="en-US" sz="1500"/>
              <a:t>. Advances in </a:t>
            </a:r>
            <a:r>
              <a:rPr lang="en-US" sz="1500" b="1"/>
              <a:t>encapsulation</a:t>
            </a:r>
            <a:r>
              <a:rPr lang="en-US" sz="1500"/>
              <a:t> and </a:t>
            </a:r>
            <a:r>
              <a:rPr lang="en-US" sz="1500" b="1"/>
              <a:t>fabrication techniques</a:t>
            </a:r>
            <a:r>
              <a:rPr lang="en-US" sz="1500"/>
              <a:t> help protect cells from degradation.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With continued research and innovation, perovskite solar cells could become a cost-effective, high-efficiency, and environmentally friendly alternative to silicon-based cells, driving the future of </a:t>
            </a:r>
            <a:r>
              <a:rPr lang="en-US" sz="1500" b="1"/>
              <a:t>sustainable energy</a:t>
            </a:r>
            <a:r>
              <a:rPr lang="en-US" sz="1500"/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42CA7-3F43-86E3-8F34-B157680A9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456" y="901032"/>
            <a:ext cx="4113326" cy="511622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649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403B-035A-E0CC-3CAA-FEE439954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A7C52-16FC-CBBA-CC5E-A57607515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36" y="76896"/>
            <a:ext cx="1168909" cy="1453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D5259-E933-5B82-731C-6E53BDCF70BA}"/>
              </a:ext>
            </a:extLst>
          </p:cNvPr>
          <p:cNvSpPr txBox="1"/>
          <p:nvPr/>
        </p:nvSpPr>
        <p:spPr>
          <a:xfrm>
            <a:off x="0" y="2131304"/>
            <a:ext cx="12086845" cy="4175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buFont typeface="+mj-lt"/>
              <a:buAutoNum type="arabicPeriod"/>
            </a:pPr>
            <a:r>
              <a:rPr lang="en-IN" sz="1800" b="0" i="0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Kojima, A.; </a:t>
            </a:r>
            <a:r>
              <a:rPr lang="en-IN" sz="1800" b="0" i="0" u="none" strike="noStrike" dirty="0" err="1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Teshima</a:t>
            </a:r>
            <a:r>
              <a:rPr lang="en-IN" sz="1800" b="0" i="0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, K.; Shirai, Y.; </a:t>
            </a:r>
            <a:r>
              <a:rPr lang="en-IN" sz="1800" b="0" i="0" u="none" strike="noStrike" dirty="0" err="1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Miyasaka</a:t>
            </a:r>
            <a:r>
              <a:rPr lang="en-IN" sz="1800" b="0" i="0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, T. Organometal Halide Perovskites as Visible-Light Sensitizers for Photovoltaic Cells. </a:t>
            </a:r>
            <a:r>
              <a:rPr lang="en-IN" sz="1800" b="0" i="1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J. Am. Chem. Soc</a:t>
            </a:r>
            <a:r>
              <a:rPr lang="en-IN" sz="1800" b="0" i="0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., 131, 6050–6056, (2009).  </a:t>
            </a:r>
          </a:p>
          <a:p>
            <a:pPr algn="just" rtl="0" fontAlgn="base">
              <a:buFont typeface="+mj-lt"/>
              <a:buAutoNum type="arabicPeriod"/>
            </a:pPr>
            <a:endParaRPr lang="en-IN" sz="1600" b="0" i="0" u="none" strike="noStrike" dirty="0">
              <a:solidFill>
                <a:srgbClr val="434343"/>
              </a:solidFill>
              <a:effectLst/>
              <a:latin typeface="Times New Roman" panose="02020603050405020304" pitchFamily="18" charset="0"/>
            </a:endParaRPr>
          </a:p>
          <a:p>
            <a:pPr algn="just" rtl="0" fontAlgn="base">
              <a:buFont typeface="+mj-lt"/>
              <a:buAutoNum type="arabicPeriod"/>
            </a:pPr>
            <a:r>
              <a:rPr lang="en-IN" sz="1800" b="0" i="0" u="none" strike="noStrike" dirty="0" err="1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Burschka</a:t>
            </a:r>
            <a:r>
              <a:rPr lang="en-IN" sz="1800" b="0" i="0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, J.; Pellet, N.; Moon, S.-J.; Humphry-Baker, R.; Gao, P.; </a:t>
            </a:r>
            <a:r>
              <a:rPr lang="en-IN" sz="1800" b="0" i="0" u="none" strike="noStrike" dirty="0" err="1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Nazeeruddin</a:t>
            </a:r>
            <a:r>
              <a:rPr lang="en-IN" sz="1800" b="0" i="0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, M.K.; </a:t>
            </a:r>
            <a:r>
              <a:rPr lang="en-IN" sz="1800" b="0" i="0" u="none" strike="noStrike" dirty="0" err="1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Grätzel</a:t>
            </a:r>
            <a:r>
              <a:rPr lang="en-IN" sz="1800" b="0" i="0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, M. Sequential deposition as a route to high-performance perovskite-sensitized solar cells. </a:t>
            </a:r>
            <a:r>
              <a:rPr lang="en-IN" sz="1800" b="0" i="1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Nat. Cell Biol</a:t>
            </a:r>
            <a:r>
              <a:rPr lang="en-IN" sz="1800" b="0" i="0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., 499, 316–319, (2013). </a:t>
            </a:r>
          </a:p>
          <a:p>
            <a:pPr algn="just" rtl="0" fontAlgn="base">
              <a:buFont typeface="+mj-lt"/>
              <a:buAutoNum type="arabicPeriod"/>
            </a:pPr>
            <a:endParaRPr lang="en-IN" sz="1600" b="0" i="0" u="none" strike="noStrike" dirty="0">
              <a:solidFill>
                <a:srgbClr val="434343"/>
              </a:solidFill>
              <a:effectLst/>
              <a:latin typeface="Times New Roman" panose="02020603050405020304" pitchFamily="18" charset="0"/>
            </a:endParaRPr>
          </a:p>
          <a:p>
            <a:pPr algn="just" rtl="0" fontAlgn="base">
              <a:buFont typeface="+mj-lt"/>
              <a:buAutoNum type="arabicPeriod"/>
            </a:pPr>
            <a:r>
              <a:rPr lang="en-IN" sz="1800" b="0" i="0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Yang, W.S.; Park, B.-W.; Jung, E.H.; Jeon, N.J.; Kim, Y.C.; Lee, D.U.; Shin, S.S.; Seo, J.; Kim, E.K.; Noh, J.H.; et al. Iodide management in </a:t>
            </a:r>
            <a:r>
              <a:rPr lang="en-IN" sz="1800" b="0" i="0" u="none" strike="noStrike" dirty="0" err="1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formamidinium</a:t>
            </a:r>
            <a:r>
              <a:rPr lang="en-IN" sz="1800" b="0" i="0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-lead-halide–based perovskite layers for efficient solar cells. </a:t>
            </a:r>
            <a:r>
              <a:rPr lang="en-IN" sz="1800" b="0" i="1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Science</a:t>
            </a:r>
            <a:r>
              <a:rPr lang="en-IN" sz="1800" b="0" i="0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, 356, 1376–1379.(2017).</a:t>
            </a:r>
          </a:p>
          <a:p>
            <a:pPr algn="just" rtl="0" fontAlgn="base">
              <a:buFont typeface="+mj-lt"/>
              <a:buAutoNum type="arabicPeriod"/>
            </a:pPr>
            <a:endParaRPr lang="en-IN" sz="1600" b="0" i="0" u="none" strike="noStrike" dirty="0">
              <a:solidFill>
                <a:srgbClr val="434343"/>
              </a:solidFill>
              <a:effectLst/>
              <a:latin typeface="Times New Roman" panose="02020603050405020304" pitchFamily="18" charset="0"/>
            </a:endParaRPr>
          </a:p>
          <a:p>
            <a:pPr algn="just" rtl="0" fontAlgn="base">
              <a:spcAft>
                <a:spcPts val="200"/>
              </a:spcAft>
              <a:buFont typeface="+mj-lt"/>
              <a:buAutoNum type="arabicPeriod"/>
            </a:pPr>
            <a:r>
              <a:rPr lang="en-IN" sz="1800" b="0" i="0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N. Singh, A. Agarwal, and M. Agarwal, Study the effect of band offsets on the performance of lead-free double perovskite solar cell. </a:t>
            </a:r>
            <a:r>
              <a:rPr lang="en-IN" sz="1800" b="0" i="1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Opt. Mater. </a:t>
            </a:r>
            <a:r>
              <a:rPr lang="en-IN" sz="1800" b="0" i="0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125, 11-12,(2022).</a:t>
            </a:r>
          </a:p>
          <a:p>
            <a:pPr algn="just" rtl="0" fontAlgn="base">
              <a:spcAft>
                <a:spcPts val="200"/>
              </a:spcAft>
              <a:buFont typeface="+mj-lt"/>
              <a:buAutoNum type="arabicPeriod"/>
            </a:pPr>
            <a:endParaRPr lang="en-IN" sz="1600" b="0" i="0" u="none" strike="noStrike" dirty="0">
              <a:solidFill>
                <a:srgbClr val="434343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IN" sz="1800" b="0" i="0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5.Miyata, A.; </a:t>
            </a:r>
            <a:r>
              <a:rPr lang="en-IN" sz="1800" b="0" i="0" u="none" strike="noStrike" dirty="0" err="1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Mitioglu</a:t>
            </a:r>
            <a:r>
              <a:rPr lang="en-IN" sz="1800" b="0" i="0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, A.; </a:t>
            </a:r>
            <a:r>
              <a:rPr lang="en-IN" sz="1800" b="0" i="0" u="none" strike="noStrike" dirty="0" err="1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Plochocka</a:t>
            </a:r>
            <a:r>
              <a:rPr lang="en-IN" sz="1800" b="0" i="0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, P.; Portugal, O.; Wang, J.T.-W.; </a:t>
            </a:r>
            <a:r>
              <a:rPr lang="en-IN" sz="1800" b="0" i="0" u="none" strike="noStrike" dirty="0" err="1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Stranks</a:t>
            </a:r>
            <a:r>
              <a:rPr lang="en-IN" sz="1800" b="0" i="0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, S.D.; Snaith, H.; Nicholas, R. Direct measurement of the exciton binding energy and effective masses for charge carriers in organic–inorganic tri-halide perovskites. </a:t>
            </a:r>
            <a:r>
              <a:rPr lang="en-IN" sz="1800" b="0" i="1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Nat. Phys</a:t>
            </a:r>
            <a:r>
              <a:rPr lang="en-IN" sz="1800" b="0" i="0" u="none" strike="noStrike" dirty="0">
                <a:solidFill>
                  <a:srgbClr val="227ACB"/>
                </a:solidFill>
                <a:effectLst/>
                <a:latin typeface="Times New Roman" panose="02020603050405020304" pitchFamily="18" charset="0"/>
              </a:rPr>
              <a:t>, 11, 582–587,(2015).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1453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4315-8920-3327-6669-00080A7D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806" y="2275811"/>
            <a:ext cx="10515600" cy="1325563"/>
          </a:xfrm>
        </p:spPr>
        <p:txBody>
          <a:bodyPr>
            <a:noAutofit/>
          </a:bodyPr>
          <a:lstStyle/>
          <a:p>
            <a:r>
              <a:rPr lang="en-I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23928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82D7-53A8-5254-1C01-A4182C63C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11272" y="262814"/>
            <a:ext cx="8752115" cy="679718"/>
          </a:xfrm>
        </p:spPr>
        <p:txBody>
          <a:bodyPr>
            <a:no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A0EEB-C8A5-E47D-814D-062D5CD35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36" y="76896"/>
            <a:ext cx="1168909" cy="145390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26CF99A-DAF8-EB52-3903-EDE24ABCEE1F}"/>
              </a:ext>
            </a:extLst>
          </p:cNvPr>
          <p:cNvSpPr txBox="1">
            <a:spLocks/>
          </p:cNvSpPr>
          <p:nvPr/>
        </p:nvSpPr>
        <p:spPr>
          <a:xfrm>
            <a:off x="903515" y="4217064"/>
            <a:ext cx="4593336" cy="256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8553" y="3655131"/>
            <a:ext cx="618976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Silicon-Based Solar Cells?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Silicon-based solar cells are the most widely used photovoltaic technology today, dominating the market for decades.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rely on crystalline silicon as the primary material for converting sunlight into electricity.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reliable, they achieve efficiencies of 15–25% under standard conditions, but their performance is nearing theoretical limits (~33%).</a:t>
            </a:r>
          </a:p>
          <a:p>
            <a:endParaRPr lang="en-US" b="1" dirty="0"/>
          </a:p>
        </p:txBody>
      </p:sp>
      <p:pic>
        <p:nvPicPr>
          <p:cNvPr id="14" name="Picture 13" descr="A hand holding a solar panel&#10;&#10;Description automatically generated">
            <a:extLst>
              <a:ext uri="{FF2B5EF4-FFF2-40B4-BE49-F238E27FC236}">
                <a16:creationId xmlns:a16="http://schemas.microsoft.com/office/drawing/2014/main" id="{3313C833-E120-9AE4-5031-D3456D9C3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993" y="3852559"/>
            <a:ext cx="4300454" cy="21904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B4A6CF-1B27-0141-EF9B-98AD7B4FC0A1}"/>
              </a:ext>
            </a:extLst>
          </p:cNvPr>
          <p:cNvSpPr txBox="1"/>
          <p:nvPr/>
        </p:nvSpPr>
        <p:spPr>
          <a:xfrm>
            <a:off x="248553" y="1305858"/>
            <a:ext cx="689894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in Renewable Energy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So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 cells are key to reducing greenhouse gas emissions and meeting global energy demands sustainably.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Perovskites have the potential to complement or replace silicon in applications where cost and versatility are critical.</a:t>
            </a:r>
          </a:p>
        </p:txBody>
      </p:sp>
    </p:spTree>
    <p:extLst>
      <p:ext uri="{BB962C8B-B14F-4D97-AF65-F5344CB8AC3E}">
        <p14:creationId xmlns:p14="http://schemas.microsoft.com/office/powerpoint/2010/main" val="424080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7A0EEB-C8A5-E47D-814D-062D5CD35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36" y="76896"/>
            <a:ext cx="1168909" cy="145390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26CF99A-DAF8-EB52-3903-EDE24ABCEE1F}"/>
              </a:ext>
            </a:extLst>
          </p:cNvPr>
          <p:cNvSpPr txBox="1">
            <a:spLocks/>
          </p:cNvSpPr>
          <p:nvPr/>
        </p:nvSpPr>
        <p:spPr>
          <a:xfrm>
            <a:off x="903515" y="4217064"/>
            <a:ext cx="4593336" cy="256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 flipH="1">
            <a:off x="97877" y="4032396"/>
            <a:ext cx="52299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67E13-7FAD-AF9F-2817-715817D41B95}"/>
              </a:ext>
            </a:extLst>
          </p:cNvPr>
          <p:cNvSpPr txBox="1"/>
          <p:nvPr/>
        </p:nvSpPr>
        <p:spPr>
          <a:xfrm>
            <a:off x="508379" y="1021892"/>
            <a:ext cx="609372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Perovskite Solar Cells?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Perovskite solar cells (PSCs) are an innovative type of photovoltaic device that use perovskite-structured materials as the light-harvesting layer.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for their rapid efficiency advancements, lightweight nature, and potential for low-cost manufacturing, they represent a breakthrough in solar technology</a:t>
            </a:r>
            <a:r>
              <a:rPr lang="en-US" dirty="0"/>
              <a:t>.</a:t>
            </a:r>
          </a:p>
        </p:txBody>
      </p:sp>
      <p:pic>
        <p:nvPicPr>
          <p:cNvPr id="10" name="Picture 9" descr="A person holding a solar panel&#10;&#10;Description automatically generated">
            <a:extLst>
              <a:ext uri="{FF2B5EF4-FFF2-40B4-BE49-F238E27FC236}">
                <a16:creationId xmlns:a16="http://schemas.microsoft.com/office/drawing/2014/main" id="{075A7DD7-AC2F-1559-DB5B-694499831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754" y="2907110"/>
            <a:ext cx="4300454" cy="22505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6F0665-ED91-5A37-70CA-092D462E82FB}"/>
              </a:ext>
            </a:extLst>
          </p:cNvPr>
          <p:cNvSpPr txBox="1"/>
          <p:nvPr/>
        </p:nvSpPr>
        <p:spPr>
          <a:xfrm>
            <a:off x="508379" y="3918800"/>
            <a:ext cx="609372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Perovskite vs. Silicon Solar Cells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Silicon Solar Cells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Mature technology, but production is energy-intensive and costly. Their rigid structure limits applications like flexible and lightweight devices.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Perovskite Solar Cells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Offer higher efficiency potential, simpler fabrication methods, and the ability to integrate with flexible or transparent substrates.</a:t>
            </a:r>
          </a:p>
        </p:txBody>
      </p:sp>
    </p:spTree>
    <p:extLst>
      <p:ext uri="{BB962C8B-B14F-4D97-AF65-F5344CB8AC3E}">
        <p14:creationId xmlns:p14="http://schemas.microsoft.com/office/powerpoint/2010/main" val="282224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A01842-7902-FB10-2CD4-152ACD0CBB14}"/>
              </a:ext>
            </a:extLst>
          </p:cNvPr>
          <p:cNvSpPr txBox="1"/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>
                <a:latin typeface="+mj-lt"/>
                <a:ea typeface="+mj-ea"/>
                <a:cs typeface="+mj-cs"/>
              </a:rPr>
              <a:t>Objectives and Problem Statement</a:t>
            </a:r>
            <a:endParaRPr lang="en-US" sz="3700">
              <a:latin typeface="+mj-lt"/>
              <a:ea typeface="+mj-ea"/>
              <a:cs typeface="+mj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5D813-8204-C5D6-90A3-6C0BF3374FEF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Objectives</a:t>
            </a:r>
            <a:r>
              <a:rPr lang="en-US" sz="170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To enhance the efficiency of perovskite solar cells.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To develop lead-free materials for perovskite solar cells to make them environmentally friendly.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Problem Statement</a:t>
            </a:r>
            <a:r>
              <a:rPr lang="en-US" sz="170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 Current perovskite solar cells face challenges of toxicity (e.g., lead content) and efficiency, limiting their commercial viability. Our project aims to address these issues, making them a more sustainable option for the future.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D95F9FC8-91D4-8516-43C7-8286ABDB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89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26CF99A-DAF8-EB52-3903-EDE24ABCEE1F}"/>
              </a:ext>
            </a:extLst>
          </p:cNvPr>
          <p:cNvSpPr txBox="1">
            <a:spLocks/>
          </p:cNvSpPr>
          <p:nvPr/>
        </p:nvSpPr>
        <p:spPr>
          <a:xfrm>
            <a:off x="903515" y="4217064"/>
            <a:ext cx="4593336" cy="256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pic>
        <p:nvPicPr>
          <p:cNvPr id="5" name="Picture 4" descr="A logo with a torch and globe&#10;&#10;Description automatically generated">
            <a:extLst>
              <a:ext uri="{FF2B5EF4-FFF2-40B4-BE49-F238E27FC236}">
                <a16:creationId xmlns:a16="http://schemas.microsoft.com/office/drawing/2014/main" id="{2E7A0EEB-C8A5-E47D-814D-062D5CD35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2915" y="3986422"/>
            <a:ext cx="1168909" cy="145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81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9E6DE-DB43-D021-4765-B1A36561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SCOPE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DAA9CA9-E0DE-1368-B453-85882644EF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0719" y="2330505"/>
            <a:ext cx="4559425" cy="3979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Justification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project addresses global energy challenges by improving the efficiency and environmental sustainability of solar cells, contributing to clean energy initiatives worldwide.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Global adoption of perovskite solar cells could revolutionize the renewable energy sector, reducing reliance on non-renewable sources and mitigating climate change.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ap of the world with pins&#10;&#10;Description automatically generated">
            <a:extLst>
              <a:ext uri="{FF2B5EF4-FFF2-40B4-BE49-F238E27FC236}">
                <a16:creationId xmlns:a16="http://schemas.microsoft.com/office/drawing/2014/main" id="{9C24E173-765A-CF60-66E6-89337E732A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5" r="4" b="132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9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B60018-2CCB-3819-E2E2-190FE0A97047}"/>
              </a:ext>
            </a:extLst>
          </p:cNvPr>
          <p:cNvSpPr txBox="1"/>
          <p:nvPr/>
        </p:nvSpPr>
        <p:spPr>
          <a:xfrm>
            <a:off x="-310244" y="2464259"/>
            <a:ext cx="723355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Research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Focus on identifying non-toxic materials to replace lead.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Using advanced simulation tools(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SCAPS-1D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model the behavior and efficiency of perovskite cells.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Fabrication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Developing a prototype to test material properties and performance.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B4D89-7CA3-AF1E-9178-549F1158D2C1}"/>
              </a:ext>
            </a:extLst>
          </p:cNvPr>
          <p:cNvSpPr txBox="1"/>
          <p:nvPr/>
        </p:nvSpPr>
        <p:spPr>
          <a:xfrm>
            <a:off x="605676" y="232458"/>
            <a:ext cx="85130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Overview</a:t>
            </a:r>
          </a:p>
        </p:txBody>
      </p:sp>
      <p:sp>
        <p:nvSpPr>
          <p:cNvPr id="17" name="Google Shape;320;p12">
            <a:extLst>
              <a:ext uri="{FF2B5EF4-FFF2-40B4-BE49-F238E27FC236}">
                <a16:creationId xmlns:a16="http://schemas.microsoft.com/office/drawing/2014/main" id="{D5839F8D-8E70-415F-8137-05222C186D98}"/>
              </a:ext>
            </a:extLst>
          </p:cNvPr>
          <p:cNvSpPr/>
          <p:nvPr/>
        </p:nvSpPr>
        <p:spPr>
          <a:xfrm>
            <a:off x="-596724" y="-14799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329;p12">
            <a:extLst>
              <a:ext uri="{FF2B5EF4-FFF2-40B4-BE49-F238E27FC236}">
                <a16:creationId xmlns:a16="http://schemas.microsoft.com/office/drawing/2014/main" id="{DB2BC01B-EC07-795E-DDF0-4ACA93CE4226}"/>
              </a:ext>
            </a:extLst>
          </p:cNvPr>
          <p:cNvSpPr/>
          <p:nvPr/>
        </p:nvSpPr>
        <p:spPr>
          <a:xfrm rot="5400000">
            <a:off x="1855870" y="118101"/>
            <a:ext cx="409800" cy="409800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330;p12">
            <a:extLst>
              <a:ext uri="{FF2B5EF4-FFF2-40B4-BE49-F238E27FC236}">
                <a16:creationId xmlns:a16="http://schemas.microsoft.com/office/drawing/2014/main" id="{5E123E39-06A5-E936-AEA8-6465C6F1CE1B}"/>
              </a:ext>
            </a:extLst>
          </p:cNvPr>
          <p:cNvSpPr/>
          <p:nvPr/>
        </p:nvSpPr>
        <p:spPr>
          <a:xfrm>
            <a:off x="3760200" y="4547538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B5172D25-099A-C34D-F360-E262F5674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672" y="1936578"/>
            <a:ext cx="5265964" cy="33636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A4E2327-411F-AA48-C39A-16098A9A8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36" y="76896"/>
            <a:ext cx="1168909" cy="145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76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B4476-59C5-8E60-33E9-E9FFD7DAF6D7}"/>
              </a:ext>
            </a:extLst>
          </p:cNvPr>
          <p:cNvSpPr txBox="1"/>
          <p:nvPr/>
        </p:nvSpPr>
        <p:spPr>
          <a:xfrm>
            <a:off x="1057025" y="922644"/>
            <a:ext cx="5040285" cy="11695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Group Contributions Overview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D2A26D-594D-6B1A-70CE-570424912415}"/>
              </a:ext>
            </a:extLst>
          </p:cNvPr>
          <p:cNvSpPr txBox="1"/>
          <p:nvPr/>
        </p:nvSpPr>
        <p:spPr>
          <a:xfrm>
            <a:off x="1055715" y="2508105"/>
            <a:ext cx="5040285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Vibhor Yadav: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Methylammonium lead halide 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CH₃NH₃Pb(I₁₋ₓClₓ)₃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(Perovskite) –Lead Based Simulation and optimization.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Nishant Dwivedi: </a:t>
            </a:r>
            <a:r>
              <a:rPr lang="en-US" sz="20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CH₃NH₃SnBr₃ 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(methylammonium tin bromide)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Lead Free Simulation and optimization.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Priyanshu Agarwal: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"Lead-Free Double Perovskite"</a:t>
            </a:r>
            <a:r>
              <a:rPr lang="en-US" sz="20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Cs₂TiBr₆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–Simulation and optimization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A0EEB-C8A5-E47D-814D-062D5CD35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219" y="86680"/>
            <a:ext cx="1223136" cy="1521356"/>
          </a:xfrm>
          <a:prstGeom prst="rect">
            <a:avLst/>
          </a:prstGeom>
        </p:spPr>
      </p:pic>
      <p:pic>
        <p:nvPicPr>
          <p:cNvPr id="3" name="Picture 2" descr="A group of people working on a word&#10;&#10;Description automatically generated">
            <a:extLst>
              <a:ext uri="{FF2B5EF4-FFF2-40B4-BE49-F238E27FC236}">
                <a16:creationId xmlns:a16="http://schemas.microsoft.com/office/drawing/2014/main" id="{987C2A5C-5852-AD9C-E7BA-FB8920DEC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667" y="3634644"/>
            <a:ext cx="4389120" cy="246203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26CF99A-DAF8-EB52-3903-EDE24ABCEE1F}"/>
              </a:ext>
            </a:extLst>
          </p:cNvPr>
          <p:cNvSpPr txBox="1">
            <a:spLocks/>
          </p:cNvSpPr>
          <p:nvPr/>
        </p:nvSpPr>
        <p:spPr>
          <a:xfrm>
            <a:off x="903515" y="4217064"/>
            <a:ext cx="4593336" cy="256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40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134572" y="23466"/>
            <a:ext cx="9681882" cy="73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 1's Material and Results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26CF99A-DAF8-EB52-3903-EDE24ABCEE1F}"/>
              </a:ext>
            </a:extLst>
          </p:cNvPr>
          <p:cNvSpPr txBox="1">
            <a:spLocks/>
          </p:cNvSpPr>
          <p:nvPr/>
        </p:nvSpPr>
        <p:spPr>
          <a:xfrm>
            <a:off x="903515" y="4217064"/>
            <a:ext cx="4593336" cy="256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1BECA-55B4-6A7A-CE13-DEE1A23AEC5F}"/>
              </a:ext>
            </a:extLst>
          </p:cNvPr>
          <p:cNvSpPr txBox="1"/>
          <p:nvPr/>
        </p:nvSpPr>
        <p:spPr>
          <a:xfrm>
            <a:off x="153051" y="1092374"/>
            <a:ext cx="69125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9CBB70-84A0-3BE4-7751-D64A48DAF537}"/>
              </a:ext>
            </a:extLst>
          </p:cNvPr>
          <p:cNvSpPr txBox="1"/>
          <p:nvPr/>
        </p:nvSpPr>
        <p:spPr>
          <a:xfrm>
            <a:off x="33094" y="2031668"/>
            <a:ext cx="866186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Methylammonium lead halide (CH₃NH₃Pb(I₁₋ₓClₓ)₃)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hybrid organic-inorganic material used in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perovskite solar cells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has a unique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perovskite crystal structure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 lead (Pb) is surrounded by halide ions (Iodine and Chlorine) and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methylammonium (CH₃NH₃)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organic cation.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Points:</a:t>
            </a:r>
          </a:p>
          <a:p>
            <a:pPr algn="just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Efficiency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Excellent light absorption and power conversion, making it a promising alternative to silicon solar cells.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Tunability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halide composition (Iodine and Chlorine) can be adjusted to fine-tune its optical properties.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Low-cost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Can be produced using simple solution-based methods at low temperatures.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Instability (degradation from moisture, heat)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 toxicity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are being addressed by researchers.</a:t>
            </a:r>
          </a:p>
        </p:txBody>
      </p:sp>
      <p:pic>
        <p:nvPicPr>
          <p:cNvPr id="10" name="Picture 9" descr="A diagram of a molecule&#10;&#10;Description automatically generated">
            <a:extLst>
              <a:ext uri="{FF2B5EF4-FFF2-40B4-BE49-F238E27FC236}">
                <a16:creationId xmlns:a16="http://schemas.microsoft.com/office/drawing/2014/main" id="{BFBA297D-CCD9-8D12-BCF1-2D22E1AA9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927" y="3073966"/>
            <a:ext cx="3291610" cy="26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35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1440</Words>
  <Application>Microsoft Office PowerPoint</Application>
  <PresentationFormat>Widescreen</PresentationFormat>
  <Paragraphs>124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Times New Roman</vt:lpstr>
      <vt:lpstr>Office Theme</vt:lpstr>
      <vt:lpstr>Optimizing Perovskite Solar Cell Performance</vt:lpstr>
      <vt:lpstr>PowerPoint Presentation</vt:lpstr>
      <vt:lpstr>Introduction</vt:lpstr>
      <vt:lpstr>PowerPoint Presentation</vt:lpstr>
      <vt:lpstr>PowerPoint Presentation</vt:lpstr>
      <vt:lpstr>GLOBAL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Certificates of Distinction </vt:lpstr>
      <vt:lpstr>Results and Discussion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Machine Learning Models for Digitizing Hand-Drawn Circuit Diagrams</dc:title>
  <dc:creator>shubhanshu gupta</dc:creator>
  <cp:lastModifiedBy>HP</cp:lastModifiedBy>
  <cp:revision>69</cp:revision>
  <dcterms:created xsi:type="dcterms:W3CDTF">2024-09-17T04:03:30Z</dcterms:created>
  <dcterms:modified xsi:type="dcterms:W3CDTF">2025-03-27T10:05:39Z</dcterms:modified>
</cp:coreProperties>
</file>